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>
        <p:scale>
          <a:sx n="117" d="100"/>
          <a:sy n="117" d="100"/>
        </p:scale>
        <p:origin x="720" y="-2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54113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6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101103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chemeClr val="bg1"/>
                </a:solidFill>
                <a:latin typeface="Arial"/>
                <a:cs typeface="Arial"/>
              </a:rPr>
              <a:t>West Manor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lang="en-US" sz="1200" u="sng" dirty="0">
                <a:solidFill>
                  <a:schemeClr val="bg1"/>
                </a:solidFill>
                <a:latin typeface="Arial"/>
                <a:cs typeface="Arial"/>
              </a:rPr>
              <a:t>Mays Cluster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80763" y="4283714"/>
            <a:ext cx="2656447" cy="2416492"/>
            <a:chOff x="1378722" y="4138289"/>
            <a:chExt cx="2646574" cy="4411559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54158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00" b="1" dirty="0">
                  <a:solidFill>
                    <a:prstClr val="black"/>
                  </a:solidFill>
                  <a:latin typeface="Arial"/>
                  <a:cs typeface="Arial"/>
                </a:rPr>
                <a:t>Ensure teachers have knowledge of six instructional shifts required by standards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00" b="1" dirty="0">
                  <a:solidFill>
                    <a:prstClr val="black"/>
                  </a:solidFill>
                  <a:latin typeface="Arial"/>
                  <a:cs typeface="Arial"/>
                </a:rPr>
                <a:t>Ensure teachers are proficient with the districts eight instructional practices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00" b="1" dirty="0">
                  <a:solidFill>
                    <a:prstClr val="black"/>
                  </a:solidFill>
                  <a:latin typeface="Arial"/>
                  <a:cs typeface="Arial"/>
                </a:rPr>
                <a:t>Ensure use of Standards of Mathematical Practice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00" b="1" dirty="0">
                  <a:solidFill>
                    <a:prstClr val="black"/>
                  </a:solidFill>
                  <a:latin typeface="Arial"/>
                  <a:cs typeface="Arial"/>
                </a:rPr>
                <a:t>Ensure opportunities for professional growth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/>
              </a:pPr>
              <a:r>
                <a:rPr lang="en-US" sz="750" b="1" dirty="0">
                  <a:solidFill>
                    <a:schemeClr val="tx1"/>
                  </a:solidFill>
                  <a:latin typeface="Arial"/>
                  <a:cs typeface="Arial"/>
                </a:rPr>
                <a:t>Build systems to support the implementation of the International Baccalaureate program</a:t>
              </a:r>
            </a:p>
            <a:p>
              <a:pPr marL="228600" indent="-228600">
                <a:spcAft>
                  <a:spcPts val="225"/>
                </a:spcAft>
                <a:buFont typeface="+mj-lt"/>
                <a:buAutoNum type="arabicPeriod"/>
              </a:pPr>
              <a:r>
                <a:rPr lang="en-US" sz="750" b="1" dirty="0">
                  <a:solidFill>
                    <a:schemeClr val="tx1"/>
                  </a:solidFill>
                  <a:latin typeface="Arial"/>
                  <a:cs typeface="Arial"/>
                </a:rPr>
                <a:t>Implement system to promote social and emotional awareness of students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9" y="7215393"/>
              <a:ext cx="2632673" cy="13344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ctr">
                <a:buFont typeface="+mj-lt"/>
                <a:buAutoNum type="arabicPeriod"/>
                <a:defRPr/>
              </a:pPr>
              <a:endParaRPr lang="en-US" sz="750" b="1" dirty="0">
                <a:solidFill>
                  <a:prstClr val="black"/>
                </a:solidFill>
                <a:latin typeface="Calibri"/>
              </a:endParaRP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>
                  <a:solidFill>
                    <a:prstClr val="black"/>
                  </a:solidFill>
                  <a:latin typeface="Calibri"/>
                </a:rPr>
                <a:t>Ensure a welcoming parent friendly environment 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>
                  <a:solidFill>
                    <a:prstClr val="black"/>
                  </a:solidFill>
                  <a:latin typeface="Calibri"/>
                </a:rPr>
                <a:t>Increase parent participation in school functions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>
                  <a:solidFill>
                    <a:prstClr val="black"/>
                  </a:solidFill>
                  <a:latin typeface="Calibri"/>
                </a:rPr>
                <a:t>Ensure safe environment conducive to learning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5" y="5188328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the process of International Baccalaureate Certification through school level coordinator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Social and Emotional Learning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52257" y="4262825"/>
            <a:ext cx="3431444" cy="844426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dirty="0">
                <a:solidFill>
                  <a:sysClr val="windowText" lastClr="000000"/>
                </a:solidFill>
                <a:latin typeface="Arial"/>
                <a:cs typeface="Arial"/>
              </a:rPr>
              <a:t>Provide professional development for teachers on Gradual Release Model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dirty="0">
                <a:solidFill>
                  <a:sysClr val="windowText" lastClr="000000"/>
                </a:solidFill>
                <a:latin typeface="Arial"/>
                <a:cs typeface="Arial"/>
              </a:rPr>
              <a:t>Ensure Professional Learning Communities for teacher operate with fidelity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dirty="0">
                <a:solidFill>
                  <a:sysClr val="windowText" lastClr="000000"/>
                </a:solidFill>
                <a:latin typeface="Arial"/>
                <a:cs typeface="Arial"/>
              </a:rPr>
              <a:t>Ensure teachers have professional Growth Plan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dirty="0">
                <a:solidFill>
                  <a:sysClr val="windowText" lastClr="000000"/>
                </a:solidFill>
                <a:latin typeface="Arial"/>
                <a:cs typeface="Arial"/>
              </a:rPr>
              <a:t>Ensure use of Standard Mathematical Practice and Instructional practices through observation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80961" y="2105793"/>
            <a:ext cx="2642494" cy="208691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Create a community of inquiry-based learners with the ability to write across all content areas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Develop global thinkers with the ability to problem-solve and understand their impact on the world.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5960423"/>
            <a:ext cx="3410957" cy="7777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ysClr val="windowText" lastClr="000000"/>
                </a:solidFill>
                <a:latin typeface="Arial"/>
                <a:cs typeface="Arial"/>
              </a:rPr>
              <a:t>Improve communication with parents through Parent Liaison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ysClr val="windowText" lastClr="000000"/>
                </a:solidFill>
                <a:latin typeface="Arial"/>
                <a:cs typeface="Arial"/>
              </a:rPr>
              <a:t>Increase PTA membership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ysClr val="windowText" lastClr="000000"/>
                </a:solidFill>
                <a:latin typeface="Arial"/>
                <a:cs typeface="Arial"/>
              </a:rPr>
              <a:t>Implement Positive Behavior Intervention Supports and Social Emotional Learning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3764267" y="2093884"/>
            <a:ext cx="3407424" cy="2087864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Balanced Math Blocks with beginning and ending </a:t>
            </a:r>
            <a:r>
              <a:rPr lang="en-US" sz="900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voices</a:t>
            </a: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Balanced Literacy Blocks which includes Writer’s Workshop </a:t>
            </a:r>
            <a:r>
              <a:rPr lang="en-US" sz="900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Write Step)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focused on writing across the curriculum</a:t>
            </a:r>
            <a:endParaRPr lang="en-US" sz="900" i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remediation and acceleration as indicated by data</a:t>
            </a: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teacher quality and instruction through PDs and PLCs</a:t>
            </a: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integrated, project- and problem-based learning projects</a:t>
            </a: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rigorous and real-world interdisciplinary projects and units</a:t>
            </a:r>
          </a:p>
          <a:p>
            <a:pPr marL="117475" lvl="0" indent="-11747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technology throughout the curriculum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29257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The mission of the Mays cluster is to prepare students to become 21st century leaders who are ready for college, career, and beyond.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The vision of the Mays Cluster is to provide instruction that is standards based, while collaborating with all constituents to prepare for graduation and beyond.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004981" y="564788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West Manor Elementary School commits to preparing and empowering all students for college and career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The vision of West manor is to be a high performing school where all stakeholders will concertedly prepare our students to become globally productive citizens and leaders.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8307" y="316630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48560" y="208994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2018-2019 SY, increase the percentage of student performance in Milestones ELA in proficient and above by 3%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5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2018-2019 SY, increase the percentage of student performance in Milestones Math Performance in proficient and above by 3%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5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IB application for authorization by January 2019</a:t>
            </a:r>
          </a:p>
          <a:p>
            <a:pPr lvl="0"/>
            <a:endParaRPr lang="en-US" sz="75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5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school Climate Star rating</a:t>
            </a:r>
          </a:p>
          <a:p>
            <a:pPr lvl="0"/>
            <a:endParaRPr lang="en-US" sz="75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92285" y="1507129"/>
            <a:ext cx="270138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_</a:t>
            </a:r>
            <a:r>
              <a:rPr lang="en-US" sz="825" b="1" u="sng" dirty="0">
                <a:latin typeface="Arial"/>
                <a:cs typeface="Arial"/>
              </a:rPr>
              <a:t>International  Baccalaureate 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24248</TotalTime>
  <Words>469</Words>
  <Application>Microsoft Macintosh PowerPoint</Application>
  <PresentationFormat>Letter Paper (8.5x11 in)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/>
  <cp:revision>304</cp:revision>
  <cp:lastPrinted>2016-06-05T17:25:19Z</cp:lastPrinted>
  <dcterms:created xsi:type="dcterms:W3CDTF">2015-11-10T14:08:41Z</dcterms:created>
  <dcterms:modified xsi:type="dcterms:W3CDTF">2018-06-12T19:37:17Z</dcterms:modified>
</cp:coreProperties>
</file>